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98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39" autoAdjust="0"/>
  </p:normalViewPr>
  <p:slideViewPr>
    <p:cSldViewPr>
      <p:cViewPr varScale="1">
        <p:scale>
          <a:sx n="63" d="100"/>
          <a:sy n="63" d="100"/>
        </p:scale>
        <p:origin x="72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2.png>
</file>

<file path=ppt/media/image2.png>
</file>

<file path=ppt/media/image3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575F21A-2DAD-422F-9F2B-65F9F683FBBC}" type="datetimeFigureOut">
              <a:rPr lang="en-US" smtClean="0"/>
              <a:t>10/29/2015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B454520B-149B-489E-904E-09FC9341DF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134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54520B-149B-489E-904E-09FC9341DF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57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416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708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212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538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20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38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900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679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82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719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468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16C12-9C4B-4939-A01A-C3FE557BE61F}" type="datetimeFigureOut">
              <a:rPr lang="en-US" smtClean="0"/>
              <a:t>10/29/2015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F0986-FA1C-4B4D-ACCC-9802EB7ED55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030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Edirlei\Desktop\puc-rio-cursos-2011.pn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-27384"/>
            <a:ext cx="4384675" cy="1014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67544" y="2996952"/>
            <a:ext cx="820668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dirty="0"/>
              <a:t>Aula </a:t>
            </a:r>
            <a:r>
              <a:rPr lang="pt-BR" sz="3200" dirty="0" smtClean="0"/>
              <a:t>02 – Introdução </a:t>
            </a:r>
            <a:r>
              <a:rPr lang="pt-BR" sz="3200" dirty="0"/>
              <a:t>ao Game </a:t>
            </a:r>
            <a:r>
              <a:rPr lang="pt-BR" sz="3200" dirty="0" smtClean="0"/>
              <a:t>Design</a:t>
            </a:r>
            <a:endParaRPr lang="pt-BR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39552" y="1268760"/>
            <a:ext cx="820668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000" smtClean="0"/>
              <a:t>Introdução à Engenharia</a:t>
            </a:r>
            <a:br>
              <a:rPr lang="pt-BR" sz="4000" smtClean="0"/>
            </a:br>
            <a:r>
              <a:rPr lang="pt-BR" sz="2800" smtClean="0"/>
              <a:t>ENG1000</a:t>
            </a:r>
            <a:endParaRPr lang="en-US" sz="40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5750449"/>
            <a:ext cx="2448272" cy="846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9" y="5576937"/>
            <a:ext cx="2249679" cy="1296425"/>
          </a:xfrm>
          <a:prstGeom prst="rect">
            <a:avLst/>
          </a:prstGeom>
        </p:spPr>
      </p:pic>
      <p:sp>
        <p:nvSpPr>
          <p:cNvPr id="12" name="Subtitle 2"/>
          <p:cNvSpPr txBox="1">
            <a:spLocks/>
          </p:cNvSpPr>
          <p:nvPr/>
        </p:nvSpPr>
        <p:spPr>
          <a:xfrm>
            <a:off x="1370484" y="5877272"/>
            <a:ext cx="6400800" cy="980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smtClean="0">
                <a:solidFill>
                  <a:schemeClr val="tx1"/>
                </a:solidFill>
              </a:rPr>
              <a:t>Prof. Augusto Baffa</a:t>
            </a:r>
          </a:p>
          <a:p>
            <a:r>
              <a:rPr lang="en-US" sz="2200" smtClean="0">
                <a:solidFill>
                  <a:schemeClr val="tx1"/>
                </a:solidFill>
              </a:rPr>
              <a:t>&lt;abaffa@inf.puc-rio.br&gt;</a:t>
            </a:r>
            <a:endParaRPr lang="en-US" sz="2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53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– </a:t>
            </a:r>
            <a:r>
              <a:rPr lang="pt-BR" dirty="0" err="1"/>
              <a:t>Pac</a:t>
            </a:r>
            <a:r>
              <a:rPr lang="pt-BR" dirty="0"/>
              <a:t>-Man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18856" cy="4525963"/>
          </a:xfrm>
        </p:spPr>
        <p:txBody>
          <a:bodyPr>
            <a:normAutofit/>
          </a:bodyPr>
          <a:lstStyle/>
          <a:p>
            <a:r>
              <a:rPr lang="pt-BR" sz="2400" dirty="0"/>
              <a:t>Fim de jogo?</a:t>
            </a:r>
          </a:p>
          <a:p>
            <a:endParaRPr lang="pt-BR" sz="2400" dirty="0"/>
          </a:p>
          <a:p>
            <a:r>
              <a:rPr lang="pt-BR" sz="2400" dirty="0"/>
              <a:t>Teoricamente </a:t>
            </a:r>
            <a:r>
              <a:rPr lang="pt-BR" sz="2400" dirty="0" err="1"/>
              <a:t>Pac</a:t>
            </a:r>
            <a:r>
              <a:rPr lang="pt-BR" sz="2400" dirty="0"/>
              <a:t>-Man foi projetado para não ter fim, mas… no </a:t>
            </a:r>
            <a:r>
              <a:rPr lang="pt-BR" sz="2400" dirty="0" err="1"/>
              <a:t>level</a:t>
            </a:r>
            <a:r>
              <a:rPr lang="pt-BR" sz="2400" dirty="0"/>
              <a:t> 256…</a:t>
            </a:r>
          </a:p>
          <a:p>
            <a:endParaRPr lang="pt-BR" sz="2400" dirty="0"/>
          </a:p>
        </p:txBody>
      </p:sp>
      <p:pic>
        <p:nvPicPr>
          <p:cNvPr id="4" name="Picture 3" descr="http://home.comcast.net/~jpittman2/pacman/Level%2025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76056" y="1700808"/>
            <a:ext cx="3616818" cy="46501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8991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Breve </a:t>
            </a:r>
            <a:r>
              <a:rPr lang="pt-BR" dirty="0"/>
              <a:t>História dos Jogos </a:t>
            </a:r>
            <a:r>
              <a:rPr lang="pt-BR" dirty="0" smtClean="0"/>
              <a:t>Eletrônicos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smtClean="0"/>
              <a:t>1980s-2000: </a:t>
            </a:r>
            <a:r>
              <a:rPr lang="pt-BR" dirty="0" smtClean="0"/>
              <a:t>Home </a:t>
            </a:r>
            <a:r>
              <a:rPr lang="pt-BR" dirty="0" err="1" smtClean="0"/>
              <a:t>Video</a:t>
            </a:r>
            <a:r>
              <a:rPr lang="pt-BR" dirty="0" smtClean="0"/>
              <a:t> Game Consoles</a:t>
            </a:r>
            <a:endParaRPr lang="pt-BR" b="1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420888"/>
            <a:ext cx="2019585" cy="1753594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2477049"/>
            <a:ext cx="1758993" cy="1672031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598" y="2348880"/>
            <a:ext cx="2247602" cy="1753594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28" y="4653136"/>
            <a:ext cx="1270384" cy="19575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1680" y="4423828"/>
            <a:ext cx="2475620" cy="1957500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0580" y="2854134"/>
            <a:ext cx="2605916" cy="2210344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8898" y="4581128"/>
            <a:ext cx="2573342" cy="181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4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Classificação </a:t>
            </a:r>
            <a:r>
              <a:rPr lang="pt-BR" dirty="0"/>
              <a:t>dos Jogos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pt-BR" dirty="0"/>
          </a:p>
          <a:p>
            <a:r>
              <a:rPr lang="pt-BR" dirty="0" smtClean="0"/>
              <a:t>Por </a:t>
            </a:r>
            <a:r>
              <a:rPr lang="pt-BR" dirty="0"/>
              <a:t>que classificar os jogos eletrônicos? </a:t>
            </a:r>
          </a:p>
          <a:p>
            <a:pPr lvl="1"/>
            <a:r>
              <a:rPr lang="pt-BR" dirty="0" smtClean="0"/>
              <a:t>Para </a:t>
            </a:r>
            <a:r>
              <a:rPr lang="pt-BR" dirty="0"/>
              <a:t>criar identidade entre jogos semelhantes; </a:t>
            </a:r>
          </a:p>
          <a:p>
            <a:pPr lvl="1"/>
            <a:r>
              <a:rPr lang="pt-BR" dirty="0" smtClean="0"/>
              <a:t>Para </a:t>
            </a:r>
            <a:r>
              <a:rPr lang="pt-BR" dirty="0"/>
              <a:t>facilitar o estudo das características de cada classe; </a:t>
            </a:r>
          </a:p>
          <a:p>
            <a:pPr lvl="1"/>
            <a:r>
              <a:rPr lang="pt-BR" dirty="0" smtClean="0"/>
              <a:t>Para </a:t>
            </a:r>
            <a:r>
              <a:rPr lang="pt-BR" dirty="0"/>
              <a:t>ajudar a reconhecer a originalidade de jogos que introduzem novas classes ou novos conceitos em uma classe; </a:t>
            </a:r>
            <a:endParaRPr lang="pt-BR" dirty="0" smtClean="0"/>
          </a:p>
          <a:p>
            <a:pPr lvl="1"/>
            <a:endParaRPr lang="pt-BR" dirty="0"/>
          </a:p>
          <a:p>
            <a:r>
              <a:rPr lang="pt-BR" dirty="0" smtClean="0"/>
              <a:t>Critérios </a:t>
            </a:r>
            <a:r>
              <a:rPr lang="pt-BR" dirty="0"/>
              <a:t>de Classificação: </a:t>
            </a:r>
          </a:p>
          <a:p>
            <a:pPr lvl="1"/>
            <a:r>
              <a:rPr lang="pt-BR" dirty="0" smtClean="0"/>
              <a:t>Por </a:t>
            </a:r>
            <a:r>
              <a:rPr lang="pt-BR" dirty="0"/>
              <a:t>dimensionalidade (2D, 3D, 2.5D) </a:t>
            </a:r>
          </a:p>
          <a:p>
            <a:pPr lvl="1"/>
            <a:r>
              <a:rPr lang="pt-BR" dirty="0" smtClean="0"/>
              <a:t>Por </a:t>
            </a:r>
            <a:r>
              <a:rPr lang="pt-BR" dirty="0"/>
              <a:t>ponto de vista (primeira pessoa, terceira pessoa); </a:t>
            </a:r>
          </a:p>
          <a:p>
            <a:pPr lvl="1"/>
            <a:r>
              <a:rPr lang="pt-BR" dirty="0" smtClean="0"/>
              <a:t>Por </a:t>
            </a:r>
            <a:r>
              <a:rPr lang="pt-BR" dirty="0"/>
              <a:t>número de jogadores (single player, </a:t>
            </a:r>
            <a:r>
              <a:rPr lang="pt-BR" dirty="0" err="1"/>
              <a:t>multiplayer</a:t>
            </a:r>
            <a:r>
              <a:rPr lang="pt-BR" dirty="0"/>
              <a:t>); </a:t>
            </a:r>
          </a:p>
          <a:p>
            <a:pPr lvl="1"/>
            <a:r>
              <a:rPr lang="pt-BR" dirty="0" smtClean="0"/>
              <a:t>Por </a:t>
            </a:r>
            <a:r>
              <a:rPr lang="pt-BR" dirty="0"/>
              <a:t>gênero (ação, aventura, </a:t>
            </a:r>
            <a:r>
              <a:rPr lang="pt-BR" dirty="0" err="1"/>
              <a:t>puzze</a:t>
            </a:r>
            <a:r>
              <a:rPr lang="pt-BR" dirty="0"/>
              <a:t>);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110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Gêneros </a:t>
            </a:r>
            <a:r>
              <a:rPr lang="pt-BR" dirty="0"/>
              <a:t>de Jogos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24" y="1209214"/>
            <a:ext cx="6120680" cy="5635137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endParaRPr lang="pt-BR" dirty="0"/>
          </a:p>
          <a:p>
            <a:endParaRPr lang="pt-BR" dirty="0"/>
          </a:p>
          <a:p>
            <a:r>
              <a:rPr lang="pt-BR" dirty="0"/>
              <a:t>Ação </a:t>
            </a:r>
          </a:p>
          <a:p>
            <a:pPr lvl="1"/>
            <a:r>
              <a:rPr lang="pt-BR" dirty="0" smtClean="0"/>
              <a:t>Tiro </a:t>
            </a:r>
            <a:endParaRPr lang="pt-BR" dirty="0"/>
          </a:p>
          <a:p>
            <a:pPr lvl="1"/>
            <a:r>
              <a:rPr lang="pt-BR" dirty="0" smtClean="0"/>
              <a:t>Plataforma </a:t>
            </a:r>
            <a:endParaRPr lang="pt-BR" dirty="0"/>
          </a:p>
          <a:p>
            <a:r>
              <a:rPr lang="pt-BR" dirty="0" smtClean="0"/>
              <a:t>Aventura </a:t>
            </a:r>
            <a:endParaRPr lang="pt-BR" dirty="0"/>
          </a:p>
          <a:p>
            <a:r>
              <a:rPr lang="pt-BR" dirty="0" smtClean="0"/>
              <a:t>Estratégia </a:t>
            </a:r>
            <a:endParaRPr lang="pt-BR" dirty="0"/>
          </a:p>
          <a:p>
            <a:pPr lvl="1"/>
            <a:r>
              <a:rPr lang="pt-BR" dirty="0" smtClean="0"/>
              <a:t>Baseada </a:t>
            </a:r>
            <a:r>
              <a:rPr lang="pt-BR" dirty="0"/>
              <a:t>em turnos </a:t>
            </a:r>
          </a:p>
          <a:p>
            <a:pPr lvl="1"/>
            <a:r>
              <a:rPr lang="pt-BR" dirty="0" smtClean="0"/>
              <a:t>Em </a:t>
            </a:r>
            <a:r>
              <a:rPr lang="pt-BR" dirty="0"/>
              <a:t>tempo real </a:t>
            </a:r>
          </a:p>
          <a:p>
            <a:r>
              <a:rPr lang="pt-BR" dirty="0" smtClean="0"/>
              <a:t>RPG </a:t>
            </a:r>
            <a:endParaRPr lang="pt-BR" dirty="0"/>
          </a:p>
          <a:p>
            <a:r>
              <a:rPr lang="pt-BR" dirty="0" smtClean="0"/>
              <a:t>Esporte </a:t>
            </a:r>
            <a:endParaRPr lang="pt-BR" dirty="0"/>
          </a:p>
          <a:p>
            <a:r>
              <a:rPr lang="pt-BR" dirty="0" smtClean="0"/>
              <a:t>Simulação </a:t>
            </a:r>
            <a:endParaRPr lang="pt-BR" dirty="0"/>
          </a:p>
          <a:p>
            <a:r>
              <a:rPr lang="pt-BR" dirty="0" smtClean="0"/>
              <a:t>Quebra-Cabeças </a:t>
            </a:r>
            <a:endParaRPr lang="pt-BR" dirty="0"/>
          </a:p>
          <a:p>
            <a:r>
              <a:rPr lang="pt-BR" dirty="0" smtClean="0"/>
              <a:t>… 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420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Do </a:t>
            </a:r>
            <a:r>
              <a:rPr lang="pt-BR" dirty="0"/>
              <a:t>que é Composto um Jogo?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417638"/>
            <a:ext cx="7166268" cy="513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7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Como </a:t>
            </a:r>
            <a:r>
              <a:rPr lang="pt-BR" dirty="0"/>
              <a:t>Desenvolver Jogos?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40" y="1881516"/>
            <a:ext cx="8205320" cy="396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317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Porque </a:t>
            </a:r>
            <a:r>
              <a:rPr lang="pt-BR" dirty="0"/>
              <a:t>Desenvolver Jogos?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62" y="1420139"/>
            <a:ext cx="8675075" cy="514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7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Porque Desenvolver Jogos?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r="4332"/>
          <a:stretch/>
        </p:blipFill>
        <p:spPr>
          <a:xfrm>
            <a:off x="323528" y="1417638"/>
            <a:ext cx="8507288" cy="4849521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259632" y="6187370"/>
            <a:ext cx="712879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b="1" dirty="0" err="1">
                <a:latin typeface="Calibri" panose="020F0502020204030204" pitchFamily="34" charset="0"/>
              </a:rPr>
              <a:t>Gartner</a:t>
            </a:r>
            <a:r>
              <a:rPr lang="pt-BR" b="1" dirty="0">
                <a:latin typeface="Calibri" panose="020F0502020204030204" pitchFamily="34" charset="0"/>
              </a:rPr>
              <a:t> </a:t>
            </a:r>
            <a:r>
              <a:rPr lang="pt-BR" b="1" dirty="0" err="1">
                <a:latin typeface="Calibri" panose="020F0502020204030204" pitchFamily="34" charset="0"/>
              </a:rPr>
              <a:t>Research</a:t>
            </a:r>
            <a:r>
              <a:rPr lang="pt-BR" b="1" dirty="0">
                <a:latin typeface="Calibri" panose="020F0502020204030204" pitchFamily="34" charset="0"/>
              </a:rPr>
              <a:t> - http://www.gartner.com/resId=1724014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4918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Quem Joga?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70" y="1709931"/>
            <a:ext cx="6677659" cy="43065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899592" y="5995799"/>
            <a:ext cx="82089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i="1" dirty="0">
                <a:latin typeface="Calibri" panose="020F0502020204030204" pitchFamily="34" charset="0"/>
              </a:rPr>
              <a:t>ESA, 2014 Essential Facts About the Computer and Video Game Industry: http://www.theesa.com/facts/pdfs/ESA_EF_2014.pdf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722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Quais </a:t>
            </a:r>
            <a:r>
              <a:rPr lang="pt-BR" dirty="0"/>
              <a:t>os Gêneros mais Populares?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04" y="1602701"/>
            <a:ext cx="8762391" cy="4534875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899592" y="5995799"/>
            <a:ext cx="82089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i="1" dirty="0">
                <a:latin typeface="Calibri" panose="020F0502020204030204" pitchFamily="34" charset="0"/>
              </a:rPr>
              <a:t>ESA, 2014 Essential Facts About the Computer and Video Game Industry: http://www.theesa.com/facts/pdfs/ESA_EF_2014.pdf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7942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smtClean="0"/>
              <a:t>O </a:t>
            </a:r>
            <a:r>
              <a:rPr lang="pt-BR" b="1" dirty="0"/>
              <a:t>que é um jogo? </a:t>
            </a:r>
            <a:endParaRPr lang="pt-BR" dirty="0"/>
          </a:p>
          <a:p>
            <a:pPr lvl="1"/>
            <a:r>
              <a:rPr lang="pt-BR" dirty="0" smtClean="0"/>
              <a:t>Jogar </a:t>
            </a:r>
            <a:r>
              <a:rPr lang="pt-BR" dirty="0"/>
              <a:t>uma bola contra uma parede pode ser considerado um jogo? 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963" y="3656026"/>
            <a:ext cx="4658074" cy="268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482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Quais </a:t>
            </a:r>
            <a:r>
              <a:rPr lang="pt-BR" dirty="0"/>
              <a:t>os Gêneros mais Populares?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8" y="1695679"/>
            <a:ext cx="8697243" cy="4469625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899592" y="5995799"/>
            <a:ext cx="82089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i="1" dirty="0">
                <a:latin typeface="Calibri" panose="020F0502020204030204" pitchFamily="34" charset="0"/>
              </a:rPr>
              <a:t>ESA, 2014 Essential Facts About the Computer and Video Game Industry: http://www.theesa.com/facts/pdfs/ESA_EF_2014.pdf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200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Quem </a:t>
            </a:r>
            <a:r>
              <a:rPr lang="pt-BR" dirty="0"/>
              <a:t>cria os jogos?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6635080" cy="4525963"/>
          </a:xfrm>
        </p:spPr>
        <p:txBody>
          <a:bodyPr>
            <a:normAutofit lnSpcReduction="10000"/>
          </a:bodyPr>
          <a:lstStyle/>
          <a:p>
            <a:r>
              <a:rPr lang="pt-BR" b="1" dirty="0" smtClean="0"/>
              <a:t>Programador</a:t>
            </a:r>
            <a:r>
              <a:rPr lang="pt-BR" b="1" dirty="0"/>
              <a:t>: </a:t>
            </a:r>
            <a:endParaRPr lang="pt-BR" dirty="0"/>
          </a:p>
          <a:p>
            <a:pPr lvl="1"/>
            <a:r>
              <a:rPr lang="pt-BR" dirty="0" smtClean="0"/>
              <a:t>Desenvolve </a:t>
            </a:r>
            <a:r>
              <a:rPr lang="pt-BR" dirty="0"/>
              <a:t>o motor </a:t>
            </a:r>
            <a:r>
              <a:rPr lang="pt-BR" dirty="0" smtClean="0"/>
              <a:t>gráfico; </a:t>
            </a:r>
            <a:endParaRPr lang="pt-BR" dirty="0"/>
          </a:p>
          <a:p>
            <a:pPr lvl="1"/>
            <a:r>
              <a:rPr lang="pt-BR" dirty="0" smtClean="0"/>
              <a:t>Implementa </a:t>
            </a:r>
            <a:r>
              <a:rPr lang="pt-BR" dirty="0"/>
              <a:t>a lógica do jogo; </a:t>
            </a:r>
          </a:p>
          <a:p>
            <a:pPr lvl="1"/>
            <a:r>
              <a:rPr lang="pt-BR" dirty="0" smtClean="0"/>
              <a:t>Programa </a:t>
            </a:r>
            <a:r>
              <a:rPr lang="pt-BR" dirty="0"/>
              <a:t>o sistema de interação; </a:t>
            </a:r>
          </a:p>
          <a:p>
            <a:pPr lvl="1"/>
            <a:r>
              <a:rPr lang="pt-BR" dirty="0" smtClean="0"/>
              <a:t>Configura </a:t>
            </a:r>
            <a:r>
              <a:rPr lang="pt-BR" dirty="0"/>
              <a:t>o comportamento da </a:t>
            </a:r>
            <a:r>
              <a:rPr lang="pt-BR" dirty="0" smtClean="0"/>
              <a:t>câmera; </a:t>
            </a:r>
            <a:endParaRPr lang="pt-BR" dirty="0"/>
          </a:p>
          <a:p>
            <a:pPr lvl="1"/>
            <a:r>
              <a:rPr lang="pt-BR" dirty="0" smtClean="0"/>
              <a:t>Desenvolve </a:t>
            </a:r>
            <a:r>
              <a:rPr lang="pt-BR" dirty="0"/>
              <a:t>os algoritmos de inteligência artificial para os inimigos; </a:t>
            </a:r>
          </a:p>
          <a:p>
            <a:pPr lvl="1"/>
            <a:r>
              <a:rPr lang="pt-BR" dirty="0" smtClean="0"/>
              <a:t>Implementa </a:t>
            </a:r>
            <a:r>
              <a:rPr lang="pt-BR" dirty="0"/>
              <a:t>os efeitos especiais, física, sistema de áudio, etc... 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363" y="1600200"/>
            <a:ext cx="1954437" cy="330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5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cria os jogos?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b="1" dirty="0" smtClean="0"/>
              <a:t>Um </a:t>
            </a:r>
            <a:r>
              <a:rPr lang="pt-BR" b="1" dirty="0"/>
              <a:t>programador deve conhecer: </a:t>
            </a:r>
            <a:endParaRPr lang="pt-BR" dirty="0"/>
          </a:p>
          <a:p>
            <a:pPr lvl="1"/>
            <a:r>
              <a:rPr lang="pt-BR" dirty="0" smtClean="0"/>
              <a:t>Programação</a:t>
            </a:r>
            <a:r>
              <a:rPr lang="pt-BR" dirty="0"/>
              <a:t>; </a:t>
            </a:r>
          </a:p>
          <a:p>
            <a:pPr lvl="1"/>
            <a:r>
              <a:rPr lang="pt-BR" dirty="0" smtClean="0"/>
              <a:t>Fundamentos </a:t>
            </a:r>
            <a:r>
              <a:rPr lang="pt-BR" dirty="0"/>
              <a:t>matemáticos; </a:t>
            </a:r>
          </a:p>
          <a:p>
            <a:pPr lvl="1"/>
            <a:r>
              <a:rPr lang="pt-BR" dirty="0" smtClean="0"/>
              <a:t>Física</a:t>
            </a:r>
            <a:r>
              <a:rPr lang="pt-BR" dirty="0"/>
              <a:t>; </a:t>
            </a:r>
          </a:p>
          <a:p>
            <a:pPr lvl="1"/>
            <a:r>
              <a:rPr lang="pt-BR" dirty="0" smtClean="0"/>
              <a:t>Algoritmos </a:t>
            </a:r>
            <a:r>
              <a:rPr lang="pt-BR" dirty="0"/>
              <a:t>avançados; </a:t>
            </a:r>
          </a:p>
          <a:p>
            <a:pPr lvl="1"/>
            <a:r>
              <a:rPr lang="pt-BR" dirty="0" smtClean="0"/>
              <a:t>Sistemas </a:t>
            </a:r>
            <a:r>
              <a:rPr lang="pt-BR" dirty="0"/>
              <a:t>gráficos 2D e 3D; </a:t>
            </a:r>
          </a:p>
          <a:p>
            <a:pPr lvl="1"/>
            <a:r>
              <a:rPr lang="pt-BR" dirty="0" smtClean="0"/>
              <a:t>Técnicas </a:t>
            </a:r>
            <a:r>
              <a:rPr lang="pt-BR" dirty="0"/>
              <a:t>de Inteligência Artificial; </a:t>
            </a:r>
          </a:p>
          <a:p>
            <a:pPr lvl="1"/>
            <a:r>
              <a:rPr lang="pt-BR" dirty="0" smtClean="0"/>
              <a:t>Banco </a:t>
            </a:r>
            <a:r>
              <a:rPr lang="pt-BR" dirty="0"/>
              <a:t>de dados; </a:t>
            </a:r>
          </a:p>
          <a:p>
            <a:pPr lvl="1"/>
            <a:r>
              <a:rPr lang="pt-BR" dirty="0" smtClean="0"/>
              <a:t>Redes</a:t>
            </a:r>
            <a:r>
              <a:rPr lang="pt-BR" dirty="0"/>
              <a:t>; </a:t>
            </a:r>
          </a:p>
          <a:p>
            <a:pPr lvl="1"/>
            <a:r>
              <a:rPr lang="pt-BR" dirty="0" err="1" smtClean="0"/>
              <a:t>Etc</a:t>
            </a:r>
            <a:r>
              <a:rPr lang="pt-BR" dirty="0"/>
              <a:t>… 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363" y="1600200"/>
            <a:ext cx="1954437" cy="330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83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cria os jogos?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b="1" dirty="0" smtClean="0"/>
              <a:t>Artista</a:t>
            </a:r>
            <a:r>
              <a:rPr lang="pt-BR" b="1" dirty="0"/>
              <a:t>: </a:t>
            </a:r>
            <a:endParaRPr lang="pt-BR" dirty="0"/>
          </a:p>
          <a:p>
            <a:pPr lvl="1"/>
            <a:r>
              <a:rPr lang="pt-BR" dirty="0" smtClean="0"/>
              <a:t>Desenvolve </a:t>
            </a:r>
            <a:r>
              <a:rPr lang="pt-BR" dirty="0"/>
              <a:t>a arte conceitual: </a:t>
            </a:r>
          </a:p>
          <a:p>
            <a:pPr lvl="2"/>
            <a:r>
              <a:rPr lang="pt-BR" dirty="0" smtClean="0"/>
              <a:t>Personagens</a:t>
            </a:r>
            <a:r>
              <a:rPr lang="pt-BR" dirty="0"/>
              <a:t>; </a:t>
            </a:r>
          </a:p>
          <a:p>
            <a:pPr lvl="2"/>
            <a:r>
              <a:rPr lang="pt-BR" dirty="0" smtClean="0"/>
              <a:t>Cenários</a:t>
            </a:r>
            <a:r>
              <a:rPr lang="pt-BR" dirty="0"/>
              <a:t>; </a:t>
            </a:r>
          </a:p>
          <a:p>
            <a:pPr lvl="2"/>
            <a:r>
              <a:rPr lang="pt-BR" dirty="0" smtClean="0"/>
              <a:t>Inimigos</a:t>
            </a:r>
            <a:r>
              <a:rPr lang="pt-BR" dirty="0"/>
              <a:t>; </a:t>
            </a:r>
          </a:p>
          <a:p>
            <a:pPr lvl="1"/>
            <a:r>
              <a:rPr lang="pt-BR" dirty="0" smtClean="0"/>
              <a:t>Ilustra </a:t>
            </a:r>
            <a:r>
              <a:rPr lang="pt-BR" dirty="0" err="1"/>
              <a:t>storyboards</a:t>
            </a:r>
            <a:r>
              <a:rPr lang="pt-BR" dirty="0"/>
              <a:t>: </a:t>
            </a:r>
          </a:p>
          <a:p>
            <a:pPr lvl="2"/>
            <a:r>
              <a:rPr lang="pt-BR" dirty="0" smtClean="0"/>
              <a:t>Animações</a:t>
            </a:r>
            <a:r>
              <a:rPr lang="pt-BR" dirty="0"/>
              <a:t>; </a:t>
            </a:r>
          </a:p>
          <a:p>
            <a:pPr lvl="2"/>
            <a:r>
              <a:rPr lang="pt-BR" dirty="0" smtClean="0"/>
              <a:t>Elementos </a:t>
            </a:r>
            <a:r>
              <a:rPr lang="pt-BR" dirty="0"/>
              <a:t>do </a:t>
            </a:r>
            <a:r>
              <a:rPr lang="pt-BR" dirty="0" err="1"/>
              <a:t>gameplay</a:t>
            </a:r>
            <a:r>
              <a:rPr lang="pt-BR" dirty="0"/>
              <a:t>; </a:t>
            </a:r>
          </a:p>
          <a:p>
            <a:pPr lvl="1"/>
            <a:r>
              <a:rPr lang="pt-BR" dirty="0" smtClean="0"/>
              <a:t>Cria </a:t>
            </a:r>
            <a:r>
              <a:rPr lang="pt-BR" dirty="0"/>
              <a:t>modelos 3D: </a:t>
            </a:r>
          </a:p>
          <a:p>
            <a:pPr lvl="2"/>
            <a:r>
              <a:rPr lang="pt-BR" dirty="0" smtClean="0"/>
              <a:t>Personagens </a:t>
            </a:r>
            <a:r>
              <a:rPr lang="pt-BR" dirty="0"/>
              <a:t>3D; </a:t>
            </a:r>
          </a:p>
          <a:p>
            <a:pPr lvl="2"/>
            <a:r>
              <a:rPr lang="pt-BR" dirty="0" smtClean="0"/>
              <a:t>Cenários </a:t>
            </a:r>
            <a:r>
              <a:rPr lang="pt-BR" dirty="0"/>
              <a:t>3D;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4248" y="1844824"/>
            <a:ext cx="1693845" cy="350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43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cria os jogos?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6347048" cy="4525963"/>
          </a:xfrm>
        </p:spPr>
        <p:txBody>
          <a:bodyPr>
            <a:noAutofit/>
          </a:bodyPr>
          <a:lstStyle/>
          <a:p>
            <a:r>
              <a:rPr lang="pt-BR" sz="2800" b="1" dirty="0" smtClean="0"/>
              <a:t>Artista</a:t>
            </a:r>
            <a:r>
              <a:rPr lang="pt-BR" sz="2800" b="1" dirty="0"/>
              <a:t>: </a:t>
            </a:r>
            <a:endParaRPr lang="pt-BR" sz="2800" dirty="0"/>
          </a:p>
          <a:p>
            <a:pPr lvl="1"/>
            <a:r>
              <a:rPr lang="pt-BR" sz="2400" dirty="0" smtClean="0"/>
              <a:t>Anima </a:t>
            </a:r>
            <a:r>
              <a:rPr lang="pt-BR" sz="2400" dirty="0"/>
              <a:t>personagens 2D e 3D; </a:t>
            </a:r>
          </a:p>
          <a:p>
            <a:pPr lvl="1"/>
            <a:r>
              <a:rPr lang="pt-BR" sz="2400" dirty="0" smtClean="0"/>
              <a:t>Criar </a:t>
            </a:r>
            <a:r>
              <a:rPr lang="pt-BR" sz="2400" dirty="0"/>
              <a:t>texturas; </a:t>
            </a:r>
          </a:p>
          <a:p>
            <a:pPr lvl="1"/>
            <a:r>
              <a:rPr lang="pt-BR" sz="2400" dirty="0" smtClean="0"/>
              <a:t>Cria </a:t>
            </a:r>
            <a:r>
              <a:rPr lang="pt-BR" sz="2400" dirty="0"/>
              <a:t>a interface para o jogo; </a:t>
            </a:r>
          </a:p>
          <a:p>
            <a:pPr lvl="1"/>
            <a:r>
              <a:rPr lang="pt-BR" sz="2400" dirty="0" smtClean="0"/>
              <a:t>O </a:t>
            </a:r>
            <a:r>
              <a:rPr lang="pt-BR" sz="2400" dirty="0"/>
              <a:t>artista é responsável por toda a arte do jogo; </a:t>
            </a:r>
          </a:p>
          <a:p>
            <a:r>
              <a:rPr lang="pt-BR" sz="2800" b="1" dirty="0" smtClean="0"/>
              <a:t>Um </a:t>
            </a:r>
            <a:r>
              <a:rPr lang="pt-BR" sz="2800" b="1" dirty="0"/>
              <a:t>artista deve conhecer: </a:t>
            </a:r>
            <a:endParaRPr lang="pt-BR" sz="2800" dirty="0"/>
          </a:p>
          <a:p>
            <a:pPr lvl="1"/>
            <a:r>
              <a:rPr lang="pt-BR" sz="2400" dirty="0" smtClean="0"/>
              <a:t>Utilizar </a:t>
            </a:r>
            <a:r>
              <a:rPr lang="pt-BR" sz="2400" dirty="0"/>
              <a:t>programas especializados de desenho e modelagem 3D; </a:t>
            </a:r>
          </a:p>
          <a:p>
            <a:pPr lvl="1"/>
            <a:r>
              <a:rPr lang="pt-BR" sz="2400" b="1" dirty="0" smtClean="0"/>
              <a:t>Mais </a:t>
            </a:r>
            <a:r>
              <a:rPr lang="pt-BR" sz="2400" b="1" dirty="0"/>
              <a:t>importante: </a:t>
            </a:r>
            <a:r>
              <a:rPr lang="pt-BR" sz="2400" dirty="0"/>
              <a:t>ter o “dom </a:t>
            </a:r>
            <a:r>
              <a:rPr lang="pt-BR" sz="2400" dirty="0" err="1"/>
              <a:t>artistico</a:t>
            </a:r>
            <a:r>
              <a:rPr lang="pt-BR" sz="2400" dirty="0"/>
              <a:t>”;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4248" y="1844824"/>
            <a:ext cx="1693845" cy="350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5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Quem </a:t>
            </a:r>
            <a:r>
              <a:rPr lang="pt-BR" dirty="0"/>
              <a:t>cria os jogos?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5770984" cy="4525963"/>
          </a:xfrm>
        </p:spPr>
        <p:txBody>
          <a:bodyPr>
            <a:noAutofit/>
          </a:bodyPr>
          <a:lstStyle/>
          <a:p>
            <a:r>
              <a:rPr lang="pt-BR" sz="2800" b="1" dirty="0" smtClean="0"/>
              <a:t>Designer</a:t>
            </a:r>
            <a:r>
              <a:rPr lang="pt-BR" sz="2800" b="1" dirty="0"/>
              <a:t>: </a:t>
            </a:r>
            <a:endParaRPr lang="pt-BR" sz="2800" dirty="0"/>
          </a:p>
          <a:p>
            <a:pPr lvl="1"/>
            <a:r>
              <a:rPr lang="pt-BR" sz="2400" dirty="0" smtClean="0"/>
              <a:t>Cria </a:t>
            </a:r>
            <a:r>
              <a:rPr lang="pt-BR" sz="2400" dirty="0"/>
              <a:t>as ideias e regras para os jogos; </a:t>
            </a:r>
          </a:p>
          <a:p>
            <a:pPr lvl="1"/>
            <a:r>
              <a:rPr lang="pt-BR" sz="2400" dirty="0" smtClean="0"/>
              <a:t>Define </a:t>
            </a:r>
            <a:r>
              <a:rPr lang="pt-BR" sz="2400" dirty="0"/>
              <a:t>as fases jogo; </a:t>
            </a:r>
          </a:p>
          <a:p>
            <a:pPr lvl="1"/>
            <a:r>
              <a:rPr lang="pt-BR" sz="2400" dirty="0" smtClean="0"/>
              <a:t>Cria </a:t>
            </a:r>
            <a:r>
              <a:rPr lang="pt-BR" sz="2400" dirty="0"/>
              <a:t>desafios e define inimigos; </a:t>
            </a:r>
          </a:p>
          <a:p>
            <a:pPr lvl="1"/>
            <a:r>
              <a:rPr lang="pt-BR" sz="2400" dirty="0" smtClean="0"/>
              <a:t>Define </a:t>
            </a:r>
            <a:r>
              <a:rPr lang="pt-BR" sz="2400" dirty="0"/>
              <a:t>os eventos que vão acontecer; </a:t>
            </a:r>
          </a:p>
          <a:p>
            <a:pPr lvl="1"/>
            <a:r>
              <a:rPr lang="pt-BR" sz="2400" dirty="0" smtClean="0"/>
              <a:t>Faz </a:t>
            </a:r>
            <a:r>
              <a:rPr lang="pt-BR" sz="2400" dirty="0"/>
              <a:t>o balanceamento geral do jogo; </a:t>
            </a:r>
          </a:p>
          <a:p>
            <a:pPr lvl="1"/>
            <a:r>
              <a:rPr lang="pt-BR" sz="2400" dirty="0" smtClean="0"/>
              <a:t>Utiliza </a:t>
            </a:r>
            <a:r>
              <a:rPr lang="pt-BR" sz="2400" dirty="0"/>
              <a:t>as ferramentas desenvolvidas pelos programadores para: </a:t>
            </a:r>
          </a:p>
          <a:p>
            <a:pPr lvl="2"/>
            <a:r>
              <a:rPr lang="pt-BR" sz="2000" dirty="0" smtClean="0"/>
              <a:t>criar </a:t>
            </a:r>
            <a:r>
              <a:rPr lang="pt-BR" sz="2000" dirty="0"/>
              <a:t>os níveis do jogo; </a:t>
            </a:r>
          </a:p>
          <a:p>
            <a:pPr lvl="2"/>
            <a:r>
              <a:rPr lang="pt-BR" sz="2000" dirty="0" smtClean="0"/>
              <a:t>posicionar </a:t>
            </a:r>
            <a:r>
              <a:rPr lang="pt-BR" sz="2000" dirty="0"/>
              <a:t>inimigos; </a:t>
            </a:r>
          </a:p>
          <a:p>
            <a:pPr lvl="2"/>
            <a:r>
              <a:rPr lang="pt-BR" sz="2000" dirty="0" smtClean="0"/>
              <a:t>modificar </a:t>
            </a:r>
            <a:r>
              <a:rPr lang="pt-BR" sz="2000" dirty="0"/>
              <a:t>o comportamento dos personagens, etc. </a:t>
            </a:r>
          </a:p>
          <a:p>
            <a:endParaRPr lang="pt-BR" sz="2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807" y="1722165"/>
            <a:ext cx="1758993" cy="428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609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Quem </a:t>
            </a:r>
            <a:r>
              <a:rPr lang="pt-BR" dirty="0"/>
              <a:t>cria os jogos?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5770984" cy="4525963"/>
          </a:xfrm>
        </p:spPr>
        <p:txBody>
          <a:bodyPr>
            <a:noAutofit/>
          </a:bodyPr>
          <a:lstStyle/>
          <a:p>
            <a:r>
              <a:rPr lang="pt-BR" sz="2800" b="1" dirty="0" smtClean="0"/>
              <a:t>Um </a:t>
            </a:r>
            <a:r>
              <a:rPr lang="pt-BR" sz="2800" b="1" dirty="0"/>
              <a:t>designer deve: </a:t>
            </a:r>
            <a:endParaRPr lang="pt-BR" sz="2800" dirty="0"/>
          </a:p>
          <a:p>
            <a:pPr lvl="1"/>
            <a:r>
              <a:rPr lang="pt-BR" sz="2400" dirty="0" smtClean="0"/>
              <a:t>Ter </a:t>
            </a:r>
            <a:r>
              <a:rPr lang="pt-BR" sz="2400" dirty="0"/>
              <a:t>um conhecimento avançado sobre jogos; </a:t>
            </a:r>
          </a:p>
          <a:p>
            <a:pPr lvl="1"/>
            <a:r>
              <a:rPr lang="pt-BR" sz="2400" dirty="0" smtClean="0"/>
              <a:t>Saber </a:t>
            </a:r>
            <a:r>
              <a:rPr lang="pt-BR" sz="2400" dirty="0"/>
              <a:t>distinguir jogos bons e ruins; </a:t>
            </a:r>
          </a:p>
          <a:p>
            <a:pPr lvl="1"/>
            <a:r>
              <a:rPr lang="pt-BR" sz="2400" dirty="0" smtClean="0"/>
              <a:t>Ter </a:t>
            </a:r>
            <a:r>
              <a:rPr lang="pt-BR" sz="2400" dirty="0"/>
              <a:t>ótimas habilidades de comunicação: </a:t>
            </a:r>
          </a:p>
          <a:p>
            <a:pPr lvl="2"/>
            <a:r>
              <a:rPr lang="pt-BR" sz="2000" dirty="0" smtClean="0"/>
              <a:t>Escrita</a:t>
            </a:r>
            <a:r>
              <a:rPr lang="pt-BR" sz="2000" dirty="0"/>
              <a:t>; </a:t>
            </a:r>
          </a:p>
          <a:p>
            <a:pPr lvl="2"/>
            <a:r>
              <a:rPr lang="pt-BR" sz="2000" dirty="0" smtClean="0"/>
              <a:t>Visual</a:t>
            </a:r>
            <a:r>
              <a:rPr lang="pt-BR" sz="2000" dirty="0"/>
              <a:t>; </a:t>
            </a:r>
          </a:p>
          <a:p>
            <a:pPr lvl="2"/>
            <a:r>
              <a:rPr lang="pt-BR" sz="2000" dirty="0" smtClean="0"/>
              <a:t>Verbal</a:t>
            </a:r>
            <a:r>
              <a:rPr lang="pt-BR" sz="2000" dirty="0"/>
              <a:t>; </a:t>
            </a:r>
          </a:p>
          <a:p>
            <a:pPr lvl="1"/>
            <a:r>
              <a:rPr lang="pt-BR" sz="2400" dirty="0" smtClean="0"/>
              <a:t>Conhecer </a:t>
            </a:r>
            <a:r>
              <a:rPr lang="pt-BR" sz="2400" dirty="0"/>
              <a:t>história, arquitetura, antropologia, psicologia, etc... </a:t>
            </a:r>
          </a:p>
          <a:p>
            <a:endParaRPr lang="pt-BR" sz="2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807" y="1722165"/>
            <a:ext cx="1758993" cy="428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20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Quem </a:t>
            </a:r>
            <a:r>
              <a:rPr lang="pt-BR" dirty="0"/>
              <a:t>cria os jogos?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5987008" cy="4525963"/>
          </a:xfrm>
        </p:spPr>
        <p:txBody>
          <a:bodyPr>
            <a:normAutofit fontScale="92500" lnSpcReduction="20000"/>
          </a:bodyPr>
          <a:lstStyle/>
          <a:p>
            <a:r>
              <a:rPr lang="pt-BR" b="1" dirty="0" smtClean="0"/>
              <a:t>Produtor</a:t>
            </a:r>
            <a:r>
              <a:rPr lang="pt-BR" b="1" dirty="0"/>
              <a:t>: </a:t>
            </a:r>
            <a:endParaRPr lang="pt-BR" dirty="0"/>
          </a:p>
          <a:p>
            <a:pPr lvl="1"/>
            <a:r>
              <a:rPr lang="pt-BR" dirty="0" smtClean="0"/>
              <a:t>Contrata</a:t>
            </a:r>
            <a:r>
              <a:rPr lang="pt-BR" dirty="0"/>
              <a:t>, cria e gerencia os times de desenvolvimento; </a:t>
            </a:r>
          </a:p>
          <a:p>
            <a:pPr lvl="1"/>
            <a:r>
              <a:rPr lang="pt-BR" dirty="0" smtClean="0"/>
              <a:t>Contribui </a:t>
            </a:r>
            <a:r>
              <a:rPr lang="pt-BR" dirty="0"/>
              <a:t>para o game design; </a:t>
            </a:r>
          </a:p>
          <a:p>
            <a:pPr lvl="1"/>
            <a:r>
              <a:rPr lang="pt-BR" dirty="0" smtClean="0"/>
              <a:t>Gerencia </a:t>
            </a:r>
            <a:r>
              <a:rPr lang="pt-BR" dirty="0"/>
              <a:t>o cronograma do projeto; </a:t>
            </a:r>
          </a:p>
          <a:p>
            <a:pPr lvl="1"/>
            <a:r>
              <a:rPr lang="pt-BR" dirty="0" smtClean="0"/>
              <a:t>Gerencia </a:t>
            </a:r>
            <a:r>
              <a:rPr lang="pt-BR" dirty="0"/>
              <a:t>os recursos financeiros; </a:t>
            </a:r>
          </a:p>
          <a:p>
            <a:pPr lvl="1"/>
            <a:r>
              <a:rPr lang="pt-BR" dirty="0" smtClean="0"/>
              <a:t>Resolve </a:t>
            </a:r>
            <a:r>
              <a:rPr lang="pt-BR" dirty="0"/>
              <a:t>as disputas entre artistas e programadores; </a:t>
            </a:r>
          </a:p>
          <a:p>
            <a:pPr lvl="1"/>
            <a:r>
              <a:rPr lang="pt-BR" dirty="0" smtClean="0"/>
              <a:t>Faz </a:t>
            </a:r>
            <a:r>
              <a:rPr lang="pt-BR" dirty="0"/>
              <a:t>o contato com publicadores; </a:t>
            </a:r>
          </a:p>
          <a:p>
            <a:pPr lvl="1"/>
            <a:r>
              <a:rPr lang="pt-BR" dirty="0" smtClean="0"/>
              <a:t>Gerencia </a:t>
            </a:r>
            <a:r>
              <a:rPr lang="pt-BR" dirty="0"/>
              <a:t>os contratos de direitos autorais; 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232" y="1729944"/>
            <a:ext cx="2149880" cy="439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0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Quem </a:t>
            </a:r>
            <a:r>
              <a:rPr lang="pt-BR" dirty="0"/>
              <a:t>cria os jogos?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5987008" cy="4525963"/>
          </a:xfrm>
        </p:spPr>
        <p:txBody>
          <a:bodyPr>
            <a:normAutofit lnSpcReduction="10000"/>
          </a:bodyPr>
          <a:lstStyle/>
          <a:p>
            <a:r>
              <a:rPr lang="pt-BR" b="1" dirty="0" smtClean="0"/>
              <a:t>Testador</a:t>
            </a:r>
            <a:r>
              <a:rPr lang="pt-BR" b="1" dirty="0"/>
              <a:t>: </a:t>
            </a:r>
            <a:endParaRPr lang="pt-BR" dirty="0"/>
          </a:p>
          <a:p>
            <a:pPr lvl="1"/>
            <a:r>
              <a:rPr lang="pt-BR" dirty="0" smtClean="0"/>
              <a:t>Testa </a:t>
            </a:r>
            <a:r>
              <a:rPr lang="pt-BR" dirty="0"/>
              <a:t>exaustivamente os jogos; </a:t>
            </a:r>
          </a:p>
          <a:p>
            <a:pPr lvl="1"/>
            <a:r>
              <a:rPr lang="pt-BR" dirty="0" smtClean="0"/>
              <a:t>Procura </a:t>
            </a:r>
            <a:r>
              <a:rPr lang="pt-BR" dirty="0"/>
              <a:t>erros e os reporta pra o time de desenvolvimento; </a:t>
            </a:r>
          </a:p>
          <a:p>
            <a:endParaRPr lang="pt-BR" b="1" dirty="0" smtClean="0"/>
          </a:p>
          <a:p>
            <a:r>
              <a:rPr lang="pt-BR" b="1" dirty="0" smtClean="0"/>
              <a:t>Outros </a:t>
            </a:r>
            <a:r>
              <a:rPr lang="pt-BR" b="1" dirty="0"/>
              <a:t>profissionais: </a:t>
            </a:r>
            <a:endParaRPr lang="pt-BR" dirty="0"/>
          </a:p>
          <a:p>
            <a:pPr lvl="1"/>
            <a:r>
              <a:rPr lang="pt-BR" dirty="0" smtClean="0"/>
              <a:t>Compositor </a:t>
            </a:r>
            <a:r>
              <a:rPr lang="pt-BR" dirty="0"/>
              <a:t>e designer de áudio; </a:t>
            </a:r>
          </a:p>
          <a:p>
            <a:pPr lvl="1"/>
            <a:r>
              <a:rPr lang="pt-BR" dirty="0" smtClean="0"/>
              <a:t>Escritor</a:t>
            </a:r>
            <a:r>
              <a:rPr lang="pt-BR" dirty="0"/>
              <a:t>; </a:t>
            </a:r>
          </a:p>
          <a:p>
            <a:pPr lvl="1"/>
            <a:r>
              <a:rPr lang="pt-BR" dirty="0" err="1" smtClean="0"/>
              <a:t>Publishers</a:t>
            </a:r>
            <a:r>
              <a:rPr lang="pt-BR" dirty="0"/>
              <a:t>; </a:t>
            </a:r>
          </a:p>
          <a:p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184" y="3756759"/>
            <a:ext cx="2573342" cy="258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70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Em </a:t>
            </a:r>
            <a:r>
              <a:rPr lang="pt-BR" dirty="0"/>
              <a:t>uma festa qualquer… 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490" y="1916832"/>
            <a:ext cx="8316310" cy="3096344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791579" y="5373216"/>
            <a:ext cx="785204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</a:rPr>
              <a:t>* At this point in the conversation I then tell people that games are made by elves. All I have to do is leave a game design idea in the middle of the room overnight and in the morning the elves have made the game [Scott Rogers].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984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0430" y="4149080"/>
            <a:ext cx="4658074" cy="2683406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b="1" dirty="0" smtClean="0"/>
              <a:t>E </a:t>
            </a:r>
            <a:r>
              <a:rPr lang="pt-BR" sz="2400" b="1" dirty="0"/>
              <a:t>se nós adicionarmos regras? </a:t>
            </a:r>
            <a:endParaRPr lang="pt-BR" sz="2400" dirty="0"/>
          </a:p>
          <a:p>
            <a:pPr lvl="1"/>
            <a:r>
              <a:rPr lang="pt-BR" sz="2000" dirty="0" smtClean="0"/>
              <a:t>Jogar </a:t>
            </a:r>
            <a:r>
              <a:rPr lang="pt-BR" sz="2000" dirty="0"/>
              <a:t>a bola com a mão direta e pega-la com a mão esquerda; </a:t>
            </a:r>
          </a:p>
          <a:p>
            <a:pPr lvl="1"/>
            <a:r>
              <a:rPr lang="pt-BR" sz="2000" dirty="0" smtClean="0"/>
              <a:t>Nunca </a:t>
            </a:r>
            <a:r>
              <a:rPr lang="pt-BR" sz="2000" dirty="0"/>
              <a:t>deixar a bola cair. </a:t>
            </a:r>
          </a:p>
          <a:p>
            <a:endParaRPr lang="pt-BR" sz="2400" b="1" dirty="0" smtClean="0"/>
          </a:p>
          <a:p>
            <a:r>
              <a:rPr lang="pt-BR" sz="2400" b="1" dirty="0" smtClean="0"/>
              <a:t>Podemos </a:t>
            </a:r>
            <a:r>
              <a:rPr lang="pt-BR" sz="2400" b="1" dirty="0"/>
              <a:t>adicionar também condições de vitória e derrota: </a:t>
            </a:r>
            <a:endParaRPr lang="pt-BR" sz="2400" dirty="0"/>
          </a:p>
          <a:p>
            <a:pPr lvl="1"/>
            <a:r>
              <a:rPr lang="pt-BR" sz="2000" dirty="0" smtClean="0"/>
              <a:t>O </a:t>
            </a:r>
            <a:r>
              <a:rPr lang="pt-BR" sz="2000" dirty="0"/>
              <a:t>jogador ganha ao jogar e pegar a bola 10 vezes; </a:t>
            </a:r>
          </a:p>
          <a:p>
            <a:pPr lvl="1"/>
            <a:r>
              <a:rPr lang="pt-BR" sz="2000" dirty="0" smtClean="0"/>
              <a:t>O </a:t>
            </a:r>
            <a:r>
              <a:rPr lang="pt-BR" sz="2000" dirty="0"/>
              <a:t>jogador perde se violar alguma das regras. </a:t>
            </a:r>
          </a:p>
          <a:p>
            <a:endParaRPr lang="pt-BR" sz="2400" b="1" dirty="0" smtClean="0"/>
          </a:p>
          <a:p>
            <a:endParaRPr lang="pt-BR" sz="2400" b="1" dirty="0" smtClean="0"/>
          </a:p>
          <a:p>
            <a:r>
              <a:rPr lang="pt-BR" sz="2400" b="1" dirty="0" smtClean="0"/>
              <a:t>E </a:t>
            </a:r>
            <a:r>
              <a:rPr lang="pt-BR" sz="2400" b="1" dirty="0"/>
              <a:t>agora, temos um jogo? </a:t>
            </a:r>
            <a:endParaRPr lang="pt-BR" sz="24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96686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Como </a:t>
            </a:r>
            <a:r>
              <a:rPr lang="pt-BR" dirty="0"/>
              <a:t>ter boas ideias para um jogo?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BR" sz="2800" dirty="0" smtClean="0"/>
              <a:t>Se </a:t>
            </a:r>
            <a:r>
              <a:rPr lang="pt-BR" sz="2800" dirty="0"/>
              <a:t>você ainda não tem uma boa ideia para um jogo, tente algumas das dicas abaixo: </a:t>
            </a:r>
          </a:p>
          <a:p>
            <a:pPr lvl="1"/>
            <a:r>
              <a:rPr lang="pt-BR" sz="2400" dirty="0" smtClean="0"/>
              <a:t>Leia </a:t>
            </a:r>
            <a:r>
              <a:rPr lang="pt-BR" sz="2400" dirty="0"/>
              <a:t>algo que você normalmente não leria; </a:t>
            </a:r>
          </a:p>
          <a:p>
            <a:pPr lvl="1"/>
            <a:r>
              <a:rPr lang="pt-BR" sz="2400" dirty="0" smtClean="0"/>
              <a:t>Saia </a:t>
            </a:r>
            <a:r>
              <a:rPr lang="pt-BR" sz="2400" dirty="0"/>
              <a:t>para caminhar; </a:t>
            </a:r>
          </a:p>
          <a:p>
            <a:pPr lvl="1"/>
            <a:r>
              <a:rPr lang="pt-BR" sz="2400" dirty="0" smtClean="0"/>
              <a:t>Assista </a:t>
            </a:r>
            <a:r>
              <a:rPr lang="pt-BR" sz="2400" dirty="0"/>
              <a:t>a uma palestra sobre jogos; </a:t>
            </a:r>
          </a:p>
          <a:p>
            <a:pPr lvl="1"/>
            <a:r>
              <a:rPr lang="pt-BR" sz="2400" dirty="0" smtClean="0"/>
              <a:t>Jogue </a:t>
            </a:r>
            <a:r>
              <a:rPr lang="pt-BR" sz="2400" dirty="0"/>
              <a:t>um jogo, preferencialmente um jogo ruim; </a:t>
            </a:r>
            <a:endParaRPr lang="pt-BR" sz="2400" dirty="0" smtClean="0"/>
          </a:p>
          <a:p>
            <a:pPr lvl="1"/>
            <a:endParaRPr lang="pt-BR" sz="2400" dirty="0"/>
          </a:p>
          <a:p>
            <a:r>
              <a:rPr lang="pt-BR" sz="2800" dirty="0" smtClean="0"/>
              <a:t>Independente </a:t>
            </a:r>
            <a:r>
              <a:rPr lang="pt-BR" sz="2800" dirty="0"/>
              <a:t>de tudo, faça um jogo sobre algo que você gosta! </a:t>
            </a:r>
          </a:p>
          <a:p>
            <a:pPr lvl="1"/>
            <a:r>
              <a:rPr lang="pt-BR" sz="2400" dirty="0" err="1" smtClean="0"/>
              <a:t>Pokemon</a:t>
            </a:r>
            <a:r>
              <a:rPr lang="pt-BR" sz="2400" dirty="0" smtClean="0"/>
              <a:t> </a:t>
            </a:r>
            <a:r>
              <a:rPr lang="pt-BR" sz="2400" dirty="0"/>
              <a:t>foi criado devido ao amor que o seu criador tinha pela sua coleção de insetos! </a:t>
            </a:r>
          </a:p>
          <a:p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372399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Como </a:t>
            </a:r>
            <a:r>
              <a:rPr lang="pt-BR" dirty="0"/>
              <a:t>ter boas ideias para um jogo?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5770984" cy="4525963"/>
          </a:xfrm>
        </p:spPr>
        <p:txBody>
          <a:bodyPr/>
          <a:lstStyle/>
          <a:p>
            <a:r>
              <a:rPr lang="pt-BR" b="1" dirty="0" smtClean="0"/>
              <a:t>Brainstorming</a:t>
            </a:r>
            <a:r>
              <a:rPr lang="pt-BR" b="1" dirty="0"/>
              <a:t>: </a:t>
            </a:r>
            <a:endParaRPr lang="pt-BR" dirty="0"/>
          </a:p>
          <a:p>
            <a:pPr lvl="1"/>
            <a:r>
              <a:rPr lang="pt-BR" dirty="0" smtClean="0"/>
              <a:t>Junte </a:t>
            </a:r>
            <a:r>
              <a:rPr lang="pt-BR" dirty="0"/>
              <a:t>representantes de todas as áreas; </a:t>
            </a:r>
          </a:p>
          <a:p>
            <a:pPr lvl="1"/>
            <a:r>
              <a:rPr lang="pt-BR" dirty="0" smtClean="0"/>
              <a:t>Não </a:t>
            </a:r>
            <a:r>
              <a:rPr lang="pt-BR" dirty="0"/>
              <a:t>existe ideia ruim; </a:t>
            </a:r>
          </a:p>
          <a:p>
            <a:pPr lvl="1"/>
            <a:r>
              <a:rPr lang="pt-BR" dirty="0" smtClean="0"/>
              <a:t>Anote </a:t>
            </a:r>
            <a:r>
              <a:rPr lang="pt-BR" dirty="0"/>
              <a:t>todas as ideias; 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136" y="2564904"/>
            <a:ext cx="3127099" cy="402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57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Como </a:t>
            </a:r>
            <a:r>
              <a:rPr lang="pt-BR" dirty="0"/>
              <a:t>ter boas ideias para um jogo?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800" dirty="0" smtClean="0"/>
              <a:t>Até mesmo jogos simples podem fazer sucesso: </a:t>
            </a:r>
          </a:p>
          <a:p>
            <a:endParaRPr lang="pt-BR" sz="2800" dirty="0" smtClean="0"/>
          </a:p>
          <a:p>
            <a:pPr lvl="1"/>
            <a:r>
              <a:rPr lang="pt-BR" sz="2400" b="1" dirty="0" err="1" smtClean="0"/>
              <a:t>Flappy</a:t>
            </a:r>
            <a:r>
              <a:rPr lang="pt-BR" sz="2400" b="1" dirty="0" smtClean="0"/>
              <a:t> Bird </a:t>
            </a:r>
            <a:endParaRPr lang="pt-BR" sz="2400" dirty="0" smtClean="0"/>
          </a:p>
          <a:p>
            <a:pPr lvl="2"/>
            <a:r>
              <a:rPr lang="pt-BR" sz="2000" dirty="0" smtClean="0"/>
              <a:t>+50 milhões de downloads; </a:t>
            </a:r>
          </a:p>
          <a:p>
            <a:pPr lvl="2"/>
            <a:r>
              <a:rPr lang="pt-BR" sz="2000" dirty="0" smtClean="0"/>
              <a:t>$50.000 por dia em propaganda; </a:t>
            </a:r>
          </a:p>
          <a:p>
            <a:endParaRPr lang="pt-BR" sz="28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3947848"/>
            <a:ext cx="5760640" cy="288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5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 smtClean="0"/>
              <a:t>O </a:t>
            </a:r>
            <a:r>
              <a:rPr lang="pt-BR" b="1" dirty="0"/>
              <a:t>que é uma história? </a:t>
            </a:r>
            <a:endParaRPr lang="pt-BR" dirty="0"/>
          </a:p>
          <a:p>
            <a:pPr lvl="1"/>
            <a:r>
              <a:rPr lang="pt-BR" dirty="0" smtClean="0"/>
              <a:t>Uma </a:t>
            </a:r>
            <a:r>
              <a:rPr lang="pt-BR" dirty="0"/>
              <a:t>sequencia de eventos; </a:t>
            </a:r>
          </a:p>
          <a:p>
            <a:pPr lvl="1"/>
            <a:r>
              <a:rPr lang="pt-BR" dirty="0" smtClean="0"/>
              <a:t>Uma </a:t>
            </a:r>
            <a:r>
              <a:rPr lang="pt-BR" dirty="0"/>
              <a:t>história deve ter um começo, meio e fim; </a:t>
            </a:r>
          </a:p>
          <a:p>
            <a:r>
              <a:rPr lang="pt-BR" b="1" dirty="0" smtClean="0"/>
              <a:t>Exemplo</a:t>
            </a:r>
            <a:r>
              <a:rPr lang="pt-BR" b="1" dirty="0"/>
              <a:t>: </a:t>
            </a:r>
            <a:endParaRPr lang="pt-BR" dirty="0"/>
          </a:p>
          <a:p>
            <a:endParaRPr lang="pt-BR" i="1" dirty="0" smtClean="0"/>
          </a:p>
          <a:p>
            <a:endParaRPr lang="pt-BR" i="1" dirty="0"/>
          </a:p>
          <a:p>
            <a:endParaRPr lang="pt-BR" i="1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3760850"/>
            <a:ext cx="4820944" cy="2365313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2392216" y="6126163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i="1" dirty="0">
                <a:latin typeface="Calibri" panose="020F0502020204030204" pitchFamily="34" charset="0"/>
              </a:rPr>
              <a:t>Era uma vez um herói que tinha um desejo…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375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528" y="1752890"/>
            <a:ext cx="4820944" cy="3352219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043608" y="5200137"/>
            <a:ext cx="712879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i="1" dirty="0">
                <a:latin typeface="Calibri" panose="020F0502020204030204" pitchFamily="34" charset="0"/>
              </a:rPr>
              <a:t>O herói se depara com um evento que o impede obter o que ele deseja...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9357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528" y="1765125"/>
            <a:ext cx="4820944" cy="332775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2699792" y="5332520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i="1" dirty="0">
                <a:latin typeface="Calibri" panose="020F0502020204030204" pitchFamily="34" charset="0"/>
              </a:rPr>
              <a:t>O herói tenta superar esse problema...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2100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528" y="1634625"/>
            <a:ext cx="4820944" cy="358875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2410472" y="5394272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i="1" dirty="0">
                <a:latin typeface="Calibri" panose="020F0502020204030204" pitchFamily="34" charset="0"/>
              </a:rPr>
              <a:t>... mas a sua tentativa falha.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848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528" y="1761046"/>
            <a:ext cx="4820944" cy="333590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619672" y="5295166"/>
            <a:ext cx="619268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i="1" dirty="0">
                <a:latin typeface="Calibri" panose="020F0502020204030204" pitchFamily="34" charset="0"/>
              </a:rPr>
              <a:t>Acontece algo que causa ainda mais problemas para o herói...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399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528" y="1761046"/>
            <a:ext cx="4820944" cy="333590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187624" y="5394272"/>
            <a:ext cx="698477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i="1" dirty="0">
                <a:latin typeface="Calibri" panose="020F0502020204030204" pitchFamily="34" charset="0"/>
              </a:rPr>
              <a:t>Um problema ainda maior acontece e coloca a vida do herói em risco...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113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528" y="1630546"/>
            <a:ext cx="4820944" cy="359690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187624" y="5249193"/>
            <a:ext cx="648072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i="1" dirty="0">
                <a:latin typeface="Calibri" panose="020F0502020204030204" pitchFamily="34" charset="0"/>
              </a:rPr>
              <a:t>Finalmente, o maior de todos os problemas é revelado...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61297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800" b="1" dirty="0" smtClean="0"/>
              <a:t>O </a:t>
            </a:r>
            <a:r>
              <a:rPr lang="pt-BR" sz="2800" b="1" dirty="0"/>
              <a:t>que é um jogo? </a:t>
            </a:r>
            <a:endParaRPr lang="pt-BR" sz="2800" dirty="0"/>
          </a:p>
          <a:p>
            <a:pPr lvl="1"/>
            <a:r>
              <a:rPr lang="pt-BR" sz="2000" dirty="0" smtClean="0"/>
              <a:t>Qualquer </a:t>
            </a:r>
            <a:r>
              <a:rPr lang="pt-BR" sz="2000" dirty="0"/>
              <a:t>atividade em que exista pelo menos um jogador (como indivíduo praticante do jogo); </a:t>
            </a:r>
          </a:p>
          <a:p>
            <a:pPr lvl="1"/>
            <a:r>
              <a:rPr lang="pt-BR" sz="2000" dirty="0" smtClean="0"/>
              <a:t>Devem </a:t>
            </a:r>
            <a:r>
              <a:rPr lang="pt-BR" sz="2000" dirty="0"/>
              <a:t>existir regras; </a:t>
            </a:r>
          </a:p>
          <a:p>
            <a:pPr lvl="1"/>
            <a:r>
              <a:rPr lang="pt-BR" sz="2000" dirty="0" smtClean="0"/>
              <a:t>Devem </a:t>
            </a:r>
            <a:r>
              <a:rPr lang="pt-BR" sz="2000" dirty="0"/>
              <a:t>existir objetivos ou condições de vitória; </a:t>
            </a:r>
          </a:p>
          <a:p>
            <a:pPr lvl="1"/>
            <a:r>
              <a:rPr lang="pt-BR" sz="2000" dirty="0" smtClean="0"/>
              <a:t>Deve </a:t>
            </a:r>
            <a:r>
              <a:rPr lang="pt-BR" sz="2000" dirty="0"/>
              <a:t>ser uma forma de entretenimento. </a:t>
            </a:r>
          </a:p>
          <a:p>
            <a:endParaRPr lang="pt-BR" sz="2800" b="1" dirty="0" smtClean="0"/>
          </a:p>
          <a:p>
            <a:r>
              <a:rPr lang="pt-BR" sz="2800" b="1" dirty="0" smtClean="0"/>
              <a:t>O </a:t>
            </a:r>
            <a:r>
              <a:rPr lang="pt-BR" sz="2800" b="1" dirty="0"/>
              <a:t>que é um jogo eletrônico? </a:t>
            </a:r>
            <a:endParaRPr lang="pt-BR" sz="2800" dirty="0"/>
          </a:p>
          <a:p>
            <a:pPr lvl="1"/>
            <a:endParaRPr lang="pt-BR" sz="2000" dirty="0" smtClean="0"/>
          </a:p>
          <a:p>
            <a:pPr lvl="1"/>
            <a:r>
              <a:rPr lang="pt-BR" sz="2000" dirty="0" smtClean="0"/>
              <a:t>Qualquer </a:t>
            </a:r>
            <a:r>
              <a:rPr lang="pt-BR" sz="2000" dirty="0"/>
              <a:t>jogo que é jogado em uma tela de vídeo. </a:t>
            </a:r>
          </a:p>
          <a:p>
            <a:endParaRPr lang="pt-BR" sz="2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41" y="4227845"/>
            <a:ext cx="2573342" cy="258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63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528" y="1761046"/>
            <a:ext cx="4820944" cy="333590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827584" y="5236842"/>
            <a:ext cx="748883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i="1" dirty="0">
                <a:latin typeface="Calibri" panose="020F0502020204030204" pitchFamily="34" charset="0"/>
              </a:rPr>
              <a:t>O herói deve superar o ultimo desafio para conseguir o que ele tanto deseja...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8775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781" y="2393156"/>
            <a:ext cx="1954437" cy="2071688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308780" y="4459289"/>
            <a:ext cx="679161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pt-BR" i="1" dirty="0">
                <a:latin typeface="Calibri" panose="020F0502020204030204" pitchFamily="34" charset="0"/>
              </a:rPr>
              <a:t>E vive feliz para sempre... Ou até o próximo desafio aparecer...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577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Escrevendo </a:t>
            </a:r>
            <a:r>
              <a:rPr lang="pt-BR" dirty="0"/>
              <a:t>uma História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BR" sz="2800" b="1" dirty="0" smtClean="0"/>
              <a:t>Todo </a:t>
            </a:r>
            <a:r>
              <a:rPr lang="pt-BR" sz="2800" b="1" dirty="0"/>
              <a:t>jogo tem uma história? </a:t>
            </a:r>
            <a:endParaRPr lang="pt-BR" sz="2800" dirty="0"/>
          </a:p>
          <a:p>
            <a:pPr lvl="1"/>
            <a:r>
              <a:rPr lang="pt-BR" sz="2400" dirty="0" smtClean="0"/>
              <a:t>Sim</a:t>
            </a:r>
            <a:r>
              <a:rPr lang="pt-BR" sz="2400" dirty="0"/>
              <a:t>. Sempre vai existir uma sequencia de eventos, mesmo que estes sejam originados pelo </a:t>
            </a:r>
            <a:r>
              <a:rPr lang="pt-BR" sz="2400" dirty="0" err="1"/>
              <a:t>gameplay</a:t>
            </a:r>
            <a:r>
              <a:rPr lang="pt-BR" sz="2400" dirty="0" smtClean="0"/>
              <a:t>.</a:t>
            </a:r>
          </a:p>
          <a:p>
            <a:pPr marL="457200" lvl="1" indent="0">
              <a:buNone/>
            </a:pPr>
            <a:endParaRPr lang="pt-BR" sz="2400" dirty="0"/>
          </a:p>
          <a:p>
            <a:r>
              <a:rPr lang="pt-BR" sz="2800" b="1" dirty="0" smtClean="0"/>
              <a:t>O </a:t>
            </a:r>
            <a:r>
              <a:rPr lang="pt-BR" sz="2800" b="1" dirty="0"/>
              <a:t>que é mais importante: história ou </a:t>
            </a:r>
            <a:r>
              <a:rPr lang="pt-BR" sz="2800" b="1" dirty="0" err="1"/>
              <a:t>gameplay</a:t>
            </a:r>
            <a:r>
              <a:rPr lang="pt-BR" sz="2800" b="1" dirty="0"/>
              <a:t>? </a:t>
            </a:r>
            <a:endParaRPr lang="pt-BR" sz="2800" dirty="0"/>
          </a:p>
          <a:p>
            <a:pPr lvl="1"/>
            <a:endParaRPr lang="pt-BR" sz="2400" dirty="0" smtClean="0"/>
          </a:p>
          <a:p>
            <a:pPr lvl="1"/>
            <a:r>
              <a:rPr lang="pt-BR" sz="2400" dirty="0" smtClean="0"/>
              <a:t>Alguns </a:t>
            </a:r>
            <a:r>
              <a:rPr lang="pt-BR" sz="2400" dirty="0"/>
              <a:t>jogos precisa de história, outros não. Mas todos os jogos precisam de </a:t>
            </a:r>
            <a:r>
              <a:rPr lang="pt-BR" sz="2400" dirty="0" err="1"/>
              <a:t>gameplay</a:t>
            </a:r>
            <a:r>
              <a:rPr lang="pt-BR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5615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Leitura </a:t>
            </a:r>
            <a:r>
              <a:rPr lang="pt-BR" dirty="0"/>
              <a:t>Complementar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199" y="1600200"/>
            <a:ext cx="8258325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Rogers</a:t>
            </a:r>
            <a:r>
              <a:rPr lang="en-US" sz="2400" dirty="0"/>
              <a:t>, S. </a:t>
            </a:r>
            <a:r>
              <a:rPr lang="en-US" sz="2400" b="1" dirty="0"/>
              <a:t>Level Up!: The Guide to Great Video Game Design</a:t>
            </a:r>
            <a:r>
              <a:rPr lang="en-US" sz="2400" dirty="0"/>
              <a:t>; Wiley, 2010. </a:t>
            </a:r>
            <a:endParaRPr lang="en-US" sz="2400" dirty="0" smtClean="0"/>
          </a:p>
          <a:p>
            <a:endParaRPr lang="en-US" sz="2400" dirty="0"/>
          </a:p>
          <a:p>
            <a:r>
              <a:rPr lang="pt-BR" sz="2400" b="1" dirty="0" err="1" smtClean="0"/>
              <a:t>Level</a:t>
            </a:r>
            <a:r>
              <a:rPr lang="pt-BR" sz="2400" b="1" dirty="0" smtClean="0"/>
              <a:t> </a:t>
            </a:r>
            <a:r>
              <a:rPr lang="pt-BR" sz="2400" b="1" dirty="0"/>
              <a:t>1 - </a:t>
            </a:r>
            <a:r>
              <a:rPr lang="pt-BR" sz="2400" b="1" dirty="0" err="1"/>
              <a:t>Welcome</a:t>
            </a:r>
            <a:r>
              <a:rPr lang="pt-BR" sz="2400" b="1" dirty="0"/>
              <a:t>, N00bs! </a:t>
            </a:r>
            <a:endParaRPr lang="pt-BR" sz="2400" dirty="0"/>
          </a:p>
          <a:p>
            <a:r>
              <a:rPr lang="pt-BR" sz="2400" b="1" dirty="0" err="1" smtClean="0"/>
              <a:t>Level</a:t>
            </a:r>
            <a:r>
              <a:rPr lang="pt-BR" sz="2400" b="1" dirty="0" smtClean="0"/>
              <a:t> </a:t>
            </a:r>
            <a:r>
              <a:rPr lang="pt-BR" sz="2400" b="1" dirty="0"/>
              <a:t>2 - </a:t>
            </a:r>
            <a:r>
              <a:rPr lang="pt-BR" sz="2400" b="1" dirty="0" err="1"/>
              <a:t>Ideas</a:t>
            </a:r>
            <a:r>
              <a:rPr lang="pt-BR" sz="2400" b="1" dirty="0"/>
              <a:t> </a:t>
            </a:r>
            <a:endParaRPr lang="pt-BR" sz="2400" dirty="0"/>
          </a:p>
          <a:p>
            <a:r>
              <a:rPr lang="en-US" sz="2400" b="1" dirty="0" smtClean="0"/>
              <a:t>Level </a:t>
            </a:r>
            <a:r>
              <a:rPr lang="en-US" sz="2400" b="1" dirty="0"/>
              <a:t>3 - Writing the Story </a:t>
            </a:r>
            <a:endParaRPr lang="en-US" sz="2400" dirty="0"/>
          </a:p>
          <a:p>
            <a:endParaRPr lang="pt-BR" sz="24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557" y="2420888"/>
            <a:ext cx="3289968" cy="407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41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Breve </a:t>
            </a:r>
            <a:r>
              <a:rPr lang="pt-BR" dirty="0"/>
              <a:t>História dos Jogos </a:t>
            </a:r>
            <a:r>
              <a:rPr lang="pt-BR" dirty="0" smtClean="0"/>
              <a:t>Eletrônicos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b="1" dirty="0" smtClean="0"/>
              <a:t>1950s – </a:t>
            </a:r>
            <a:r>
              <a:rPr lang="pt-BR" sz="2400" dirty="0" smtClean="0"/>
              <a:t>Estudantes dos laboratório de computação do MIT &amp; empregados de instalações militares criaram os primeiros jogos eletrônicos (OXO (1952), </a:t>
            </a:r>
            <a:r>
              <a:rPr lang="pt-BR" sz="2400" dirty="0" err="1" smtClean="0"/>
              <a:t>Tennis</a:t>
            </a:r>
            <a:r>
              <a:rPr lang="pt-BR" sz="2400" dirty="0" smtClean="0"/>
              <a:t> for </a:t>
            </a:r>
            <a:r>
              <a:rPr lang="pt-BR" sz="2400" dirty="0" err="1" smtClean="0"/>
              <a:t>Two</a:t>
            </a:r>
            <a:r>
              <a:rPr lang="pt-BR" sz="2400" dirty="0" smtClean="0"/>
              <a:t> (1958), </a:t>
            </a:r>
            <a:r>
              <a:rPr lang="pt-BR" sz="2400" dirty="0" err="1" smtClean="0"/>
              <a:t>Spacewar</a:t>
            </a:r>
            <a:r>
              <a:rPr lang="pt-BR" sz="2400" dirty="0" smtClean="0"/>
              <a:t>! (1962)) em pequenas telas de osciloscópios. </a:t>
            </a:r>
          </a:p>
          <a:p>
            <a:endParaRPr lang="pt-BR" sz="24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3144966"/>
            <a:ext cx="4828736" cy="371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09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OXO 1952 e </a:t>
            </a:r>
            <a:r>
              <a:rPr lang="pt-BR" dirty="0" err="1" smtClean="0"/>
              <a:t>Tennis</a:t>
            </a:r>
            <a:r>
              <a:rPr lang="pt-BR" dirty="0" smtClean="0"/>
              <a:t> for </a:t>
            </a:r>
            <a:r>
              <a:rPr lang="pt-BR" dirty="0" err="1" smtClean="0"/>
              <a:t>Two</a:t>
            </a:r>
            <a:r>
              <a:rPr lang="pt-BR" dirty="0" smtClean="0"/>
              <a:t> 1958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 smtClean="0"/>
              <a:t>                                              </a:t>
            </a:r>
          </a:p>
          <a:p>
            <a:pPr marL="0" indent="0">
              <a:buNone/>
            </a:pPr>
            <a:r>
              <a:rPr lang="pt-BR" dirty="0" smtClean="0"/>
              <a:t>                                                 OXO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       </a:t>
            </a:r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err="1" smtClean="0"/>
              <a:t>Tennis</a:t>
            </a:r>
            <a:r>
              <a:rPr lang="pt-BR" dirty="0" smtClean="0"/>
              <a:t> for </a:t>
            </a:r>
            <a:r>
              <a:rPr lang="pt-BR" dirty="0" err="1" smtClean="0"/>
              <a:t>Two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1026" name="Picture 2" descr="http://www.fcet.staffs.ac.uk/jdw1/sucfm/eedeuce/xo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0200"/>
            <a:ext cx="438150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techwikasta.com/wp-content/uploads/2013/05/Evolution-of-games-_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0641" y="4819228"/>
            <a:ext cx="4295775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26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Spacewar</a:t>
            </a:r>
            <a:r>
              <a:rPr lang="pt-BR" dirty="0" smtClean="0"/>
              <a:t>! 1962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2" name="Picture 4" descr="http://i.kinja-img.com/gawker-media/image/upload/b9gurqb5fdiankgdoy7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594645"/>
            <a:ext cx="7398890" cy="5046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74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Breve </a:t>
            </a:r>
            <a:r>
              <a:rPr lang="pt-BR" dirty="0"/>
              <a:t>História dos Jogos </a:t>
            </a:r>
            <a:r>
              <a:rPr lang="pt-BR" dirty="0" smtClean="0"/>
              <a:t>Eletrônicos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b="1" dirty="0"/>
              <a:t>1970s</a:t>
            </a:r>
            <a:r>
              <a:rPr lang="pt-BR" sz="2400" dirty="0"/>
              <a:t> – Os futuros fundadores da Atari (Ted </a:t>
            </a:r>
            <a:r>
              <a:rPr lang="pt-BR" sz="2400" dirty="0" err="1"/>
              <a:t>Dabney</a:t>
            </a:r>
            <a:r>
              <a:rPr lang="pt-BR" sz="2400" dirty="0"/>
              <a:t> </a:t>
            </a:r>
            <a:r>
              <a:rPr lang="pt-BR" sz="2400" dirty="0" err="1"/>
              <a:t>and</a:t>
            </a:r>
            <a:r>
              <a:rPr lang="pt-BR" sz="2400" dirty="0"/>
              <a:t> </a:t>
            </a:r>
            <a:r>
              <a:rPr lang="pt-BR" sz="2400" dirty="0" err="1"/>
              <a:t>Nolan</a:t>
            </a:r>
            <a:r>
              <a:rPr lang="pt-BR" sz="2400" dirty="0"/>
              <a:t> </a:t>
            </a:r>
            <a:r>
              <a:rPr lang="pt-BR" sz="2400" dirty="0" err="1"/>
              <a:t>Bushnell</a:t>
            </a:r>
            <a:r>
              <a:rPr lang="pt-BR" sz="2400" dirty="0"/>
              <a:t>) criam o primeiro jogo de </a:t>
            </a:r>
            <a:r>
              <a:rPr lang="pt-BR" sz="2400" dirty="0" err="1"/>
              <a:t>arcade</a:t>
            </a:r>
            <a:r>
              <a:rPr lang="pt-BR" sz="2400" dirty="0"/>
              <a:t>: Computer Space.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852936"/>
            <a:ext cx="5256584" cy="378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8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Breve História dos Jogos Eletrônicos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b="1" dirty="0" smtClean="0"/>
              <a:t>1980s </a:t>
            </a:r>
            <a:r>
              <a:rPr lang="pt-BR" sz="2400" b="1" dirty="0"/>
              <a:t>– </a:t>
            </a:r>
            <a:r>
              <a:rPr lang="pt-BR" sz="2400" dirty="0"/>
              <a:t>Personagens de </a:t>
            </a:r>
            <a:r>
              <a:rPr lang="pt-BR" sz="2400" dirty="0" err="1"/>
              <a:t>Pac</a:t>
            </a:r>
            <a:r>
              <a:rPr lang="pt-BR" sz="2400" dirty="0"/>
              <a:t>-Man (</a:t>
            </a:r>
            <a:r>
              <a:rPr lang="pt-BR" sz="2400" dirty="0" err="1"/>
              <a:t>Namco</a:t>
            </a:r>
            <a:r>
              <a:rPr lang="pt-BR" sz="2400" dirty="0"/>
              <a:t>, 1980) e </a:t>
            </a:r>
            <a:r>
              <a:rPr lang="pt-BR" sz="2400" dirty="0" err="1"/>
              <a:t>Donkey</a:t>
            </a:r>
            <a:r>
              <a:rPr lang="pt-BR" sz="2400" dirty="0"/>
              <a:t> Kong </a:t>
            </a:r>
            <a:r>
              <a:rPr lang="pt-BR" sz="2400" dirty="0" smtClean="0"/>
              <a:t>(Nintendo, 1981) </a:t>
            </a:r>
            <a:r>
              <a:rPr lang="pt-BR" sz="2400" dirty="0"/>
              <a:t>se tornaram populares. Três tipos de </a:t>
            </a:r>
            <a:r>
              <a:rPr lang="pt-BR" sz="2400" dirty="0" err="1"/>
              <a:t>arcades</a:t>
            </a:r>
            <a:r>
              <a:rPr lang="pt-BR" sz="2400" dirty="0"/>
              <a:t> dominaram a década de 80: </a:t>
            </a:r>
          </a:p>
          <a:p>
            <a:endParaRPr lang="pt-BR" sz="24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3560934"/>
            <a:ext cx="7571184" cy="255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6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2788</TotalTime>
  <Words>1349</Words>
  <Application>Microsoft Office PowerPoint</Application>
  <PresentationFormat>Apresentação na tela (4:3)</PresentationFormat>
  <Paragraphs>239</Paragraphs>
  <Slides>43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43</vt:i4>
      </vt:variant>
    </vt:vector>
  </HeadingPairs>
  <TitlesOfParts>
    <vt:vector size="46" baseType="lpstr">
      <vt:lpstr>Arial</vt:lpstr>
      <vt:lpstr>Calibri</vt:lpstr>
      <vt:lpstr>Office Theme</vt:lpstr>
      <vt:lpstr>Apresentação do PowerPoint</vt:lpstr>
      <vt:lpstr>Introdução</vt:lpstr>
      <vt:lpstr>Introdução</vt:lpstr>
      <vt:lpstr>Introdução</vt:lpstr>
      <vt:lpstr>Breve História dos Jogos Eletrônicos</vt:lpstr>
      <vt:lpstr>OXO 1952 e Tennis for Two 1958</vt:lpstr>
      <vt:lpstr>Spacewar! 1962</vt:lpstr>
      <vt:lpstr>Breve História dos Jogos Eletrônicos</vt:lpstr>
      <vt:lpstr>Breve História dos Jogos Eletrônicos</vt:lpstr>
      <vt:lpstr>Exemplo – Pac-Man</vt:lpstr>
      <vt:lpstr>Breve História dos Jogos Eletrônicos</vt:lpstr>
      <vt:lpstr>Classificação dos Jogos</vt:lpstr>
      <vt:lpstr>Gêneros de Jogos</vt:lpstr>
      <vt:lpstr>Do que é Composto um Jogo?</vt:lpstr>
      <vt:lpstr>Como Desenvolver Jogos?</vt:lpstr>
      <vt:lpstr>Porque Desenvolver Jogos?</vt:lpstr>
      <vt:lpstr>Porque Desenvolver Jogos?</vt:lpstr>
      <vt:lpstr>Quem Joga?</vt:lpstr>
      <vt:lpstr>Quais os Gêneros mais Populares?</vt:lpstr>
      <vt:lpstr>Quais os Gêneros mais Populares? </vt:lpstr>
      <vt:lpstr>Quem cria os jogos? </vt:lpstr>
      <vt:lpstr>Quem cria os jogos? </vt:lpstr>
      <vt:lpstr>Quem cria os jogos? </vt:lpstr>
      <vt:lpstr>Quem cria os jogos? </vt:lpstr>
      <vt:lpstr>Quem cria os jogos? </vt:lpstr>
      <vt:lpstr>Quem cria os jogos? </vt:lpstr>
      <vt:lpstr>Quem cria os jogos? </vt:lpstr>
      <vt:lpstr>Quem cria os jogos? </vt:lpstr>
      <vt:lpstr>Em uma festa qualquer… </vt:lpstr>
      <vt:lpstr>Como ter boas ideias para um jogo? </vt:lpstr>
      <vt:lpstr>Como ter boas ideias para um jogo? </vt:lpstr>
      <vt:lpstr>Como ter boas ideias para um jogo? </vt:lpstr>
      <vt:lpstr>Escrevendo uma História </vt:lpstr>
      <vt:lpstr>Escrevendo uma História </vt:lpstr>
      <vt:lpstr>Escrevendo uma História </vt:lpstr>
      <vt:lpstr>Escrevendo uma História </vt:lpstr>
      <vt:lpstr>Escrevendo uma História </vt:lpstr>
      <vt:lpstr>Escrevendo uma História </vt:lpstr>
      <vt:lpstr>Escrevendo uma História </vt:lpstr>
      <vt:lpstr>Escrevendo uma História </vt:lpstr>
      <vt:lpstr>Escrevendo uma História </vt:lpstr>
      <vt:lpstr>Escrevendo uma História </vt:lpstr>
      <vt:lpstr>Leitura Complementar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Resolução de Problemas Lógicos</dc:title>
  <dc:creator>Edirlei Soares de Lima</dc:creator>
  <cp:lastModifiedBy>Augusto Baffa</cp:lastModifiedBy>
  <cp:revision>230</cp:revision>
  <cp:lastPrinted>2011-10-02T19:34:20Z</cp:lastPrinted>
  <dcterms:created xsi:type="dcterms:W3CDTF">2011-09-17T12:50:29Z</dcterms:created>
  <dcterms:modified xsi:type="dcterms:W3CDTF">2015-10-29T18:00:41Z</dcterms:modified>
</cp:coreProperties>
</file>

<file path=docProps/thumbnail.jpeg>
</file>